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29LT Adir Semi-Bold" panose="020B0604020202020204" charset="-78"/>
      <p:regular r:id="rId19"/>
    </p:embeddedFont>
    <p:embeddedFont>
      <p:font typeface="EB Garamond" panose="00000500000000000000" pitchFamily="2" charset="0"/>
      <p:regular r:id="rId20"/>
    </p:embeddedFont>
    <p:embeddedFont>
      <p:font typeface="EB Garamond Semi-Bold" panose="020B0604020202020204" charset="0"/>
      <p:regular r:id="rId21"/>
    </p:embeddedFont>
    <p:embeddedFont>
      <p:font typeface="Glacial Indifference" panose="020B0604020202020204" charset="0"/>
      <p:regular r:id="rId22"/>
    </p:embeddedFont>
    <p:embeddedFont>
      <p:font typeface="Glacial Indifference Bold" panose="020B0604020202020204" charset="0"/>
      <p:regular r:id="rId23"/>
    </p:embeddedFont>
    <p:embeddedFont>
      <p:font typeface="Grand Cru S Bold" panose="020B0604020202020204" charset="0"/>
      <p:regular r:id="rId24"/>
    </p:embeddedFont>
    <p:embeddedFont>
      <p:font typeface="Grand Cru S Medium" panose="020B0604020202020204" charset="0"/>
      <p:regular r:id="rId25"/>
    </p:embeddedFont>
    <p:embeddedFont>
      <p:font typeface="Nunito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9588239">
            <a:off x="3148744" y="6664203"/>
            <a:ext cx="2512225" cy="2059161"/>
          </a:xfrm>
          <a:custGeom>
            <a:avLst/>
            <a:gdLst/>
            <a:ahLst/>
            <a:cxnLst/>
            <a:rect l="l" t="t" r="r" b="b"/>
            <a:pathLst>
              <a:path w="2512225" h="2059161">
                <a:moveTo>
                  <a:pt x="0" y="0"/>
                </a:moveTo>
                <a:lnTo>
                  <a:pt x="2512225" y="0"/>
                </a:lnTo>
                <a:lnTo>
                  <a:pt x="2512225" y="2059162"/>
                </a:lnTo>
                <a:lnTo>
                  <a:pt x="0" y="205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19178" y="6293853"/>
            <a:ext cx="4047193" cy="2558220"/>
          </a:xfrm>
          <a:custGeom>
            <a:avLst/>
            <a:gdLst/>
            <a:ahLst/>
            <a:cxnLst/>
            <a:rect l="l" t="t" r="r" b="b"/>
            <a:pathLst>
              <a:path w="4047193" h="2558220">
                <a:moveTo>
                  <a:pt x="0" y="0"/>
                </a:moveTo>
                <a:lnTo>
                  <a:pt x="4047193" y="0"/>
                </a:lnTo>
                <a:lnTo>
                  <a:pt x="4047193" y="2558220"/>
                </a:lnTo>
                <a:lnTo>
                  <a:pt x="0" y="255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04" t="-21252" r="-5503" b="-23396"/>
            </a:stretch>
          </a:blipFill>
        </p:spPr>
      </p:sp>
      <p:sp>
        <p:nvSpPr>
          <p:cNvPr id="11" name="Freeform 11"/>
          <p:cNvSpPr/>
          <p:nvPr/>
        </p:nvSpPr>
        <p:spPr>
          <a:xfrm rot="-9536387">
            <a:off x="12906278" y="1468382"/>
            <a:ext cx="3399978" cy="1673325"/>
          </a:xfrm>
          <a:custGeom>
            <a:avLst/>
            <a:gdLst/>
            <a:ahLst/>
            <a:cxnLst/>
            <a:rect l="l" t="t" r="r" b="b"/>
            <a:pathLst>
              <a:path w="3399978" h="1673325">
                <a:moveTo>
                  <a:pt x="0" y="0"/>
                </a:moveTo>
                <a:lnTo>
                  <a:pt x="3399978" y="0"/>
                </a:lnTo>
                <a:lnTo>
                  <a:pt x="3399978" y="1673326"/>
                </a:lnTo>
                <a:lnTo>
                  <a:pt x="0" y="1673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70528" y="1240515"/>
            <a:ext cx="2344571" cy="2562373"/>
          </a:xfrm>
          <a:custGeom>
            <a:avLst/>
            <a:gdLst/>
            <a:ahLst/>
            <a:cxnLst/>
            <a:rect l="l" t="t" r="r" b="b"/>
            <a:pathLst>
              <a:path w="2344571" h="2562373">
                <a:moveTo>
                  <a:pt x="0" y="0"/>
                </a:moveTo>
                <a:lnTo>
                  <a:pt x="2344571" y="0"/>
                </a:lnTo>
                <a:lnTo>
                  <a:pt x="2344571" y="2562373"/>
                </a:lnTo>
                <a:lnTo>
                  <a:pt x="0" y="2562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39262" y="4422013"/>
            <a:ext cx="1380947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8"/>
              </a:lnSpc>
            </a:pPr>
            <a:r>
              <a:rPr lang="en-US" sz="3200">
                <a:solidFill>
                  <a:srgbClr val="26131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EXPLAINABLE AI IN HEALTHCARE: INTERPRETING MACHINE LEARNING’S DEMENTIA CLASSIFICATION ON Imbalanced Multi-Domain Clinical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7385" y="3415538"/>
            <a:ext cx="551323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Original Research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87385" y="5683377"/>
            <a:ext cx="5513231" cy="42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 b="1">
                <a:solidFill>
                  <a:srgbClr val="FFFC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 Anh Ngo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82484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197492" y="1596533"/>
            <a:ext cx="13893016" cy="148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9"/>
              </a:lnSpc>
              <a:spcBef>
                <a:spcPct val="0"/>
              </a:spcBef>
            </a:pPr>
            <a:r>
              <a:rPr lang="en-US" sz="8578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Main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68385" y="4573288"/>
            <a:ext cx="497648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The RF performs best when trained on the multi-domain dataset.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13096" y="3871592"/>
            <a:ext cx="1689484" cy="168947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5774" t="-92390" r="-76862" b="-96745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13096" y="6539608"/>
            <a:ext cx="1689484" cy="1689477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5774" t="-130178" r="-19414" b="-32770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614894" y="6539608"/>
            <a:ext cx="1746617" cy="1746610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2933" t="-118052" r="-9183" b="-40284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614894" y="3871592"/>
            <a:ext cx="1746617" cy="1746610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108" t="-22134" r="-75133" b="-160406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244768" y="3888653"/>
            <a:ext cx="5600103" cy="5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32" lvl="1" indent="-343716" algn="l">
              <a:lnSpc>
                <a:spcPts val="4457"/>
              </a:lnSpc>
              <a:buFont typeface="Arial"/>
              <a:buChar char="•"/>
            </a:pPr>
            <a:r>
              <a:rPr lang="en-US" sz="3184" b="1" u="sng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44768" y="6685702"/>
            <a:ext cx="5600103" cy="5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32" lvl="1" indent="-343716" algn="l">
              <a:lnSpc>
                <a:spcPts val="4457"/>
              </a:lnSpc>
              <a:buFont typeface="Arial"/>
              <a:buChar char="•"/>
            </a:pPr>
            <a:r>
              <a:rPr lang="en-US" sz="3184" b="1" u="sng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53413" y="3888653"/>
            <a:ext cx="5221491" cy="5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32" lvl="1" indent="-343716" algn="l">
              <a:lnSpc>
                <a:spcPts val="4457"/>
              </a:lnSpc>
              <a:buFont typeface="Arial"/>
              <a:buChar char="•"/>
            </a:pPr>
            <a:r>
              <a:rPr lang="en-US" sz="3184" b="1" u="sng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53413" y="6685702"/>
            <a:ext cx="5221491" cy="54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432" lvl="1" indent="-343716" algn="l">
              <a:lnSpc>
                <a:spcPts val="4457"/>
              </a:lnSpc>
              <a:buFont typeface="Arial"/>
              <a:buChar char="•"/>
            </a:pPr>
            <a:r>
              <a:rPr lang="en-US" sz="3184" b="1" u="sng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68385" y="7335197"/>
            <a:ext cx="4976486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MMSE Test Scores and Normalized Whole Brain Volume are the clearest indicators of dementia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80298" y="4536527"/>
            <a:ext cx="5379002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RF is the best-performing model in prediction, followed by XGBoost, KNN and SVM, respectively.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80298" y="7330621"/>
            <a:ext cx="5379002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Domain variety boosts prediction results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RF is the best in dealing with class imbalance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Model’s rationale aligns with ground truth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9234488" y="2564096"/>
            <a:ext cx="8024812" cy="2579404"/>
          </a:xfrm>
          <a:custGeom>
            <a:avLst/>
            <a:gdLst/>
            <a:ahLst/>
            <a:cxnLst/>
            <a:rect l="l" t="t" r="r" b="b"/>
            <a:pathLst>
              <a:path w="8024812" h="2579404">
                <a:moveTo>
                  <a:pt x="0" y="0"/>
                </a:moveTo>
                <a:lnTo>
                  <a:pt x="8024812" y="0"/>
                </a:lnTo>
                <a:lnTo>
                  <a:pt x="8024812" y="2579404"/>
                </a:lnTo>
                <a:lnTo>
                  <a:pt x="0" y="257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2967" y="6329698"/>
            <a:ext cx="9197838" cy="2754195"/>
          </a:xfrm>
          <a:custGeom>
            <a:avLst/>
            <a:gdLst/>
            <a:ahLst/>
            <a:cxnLst/>
            <a:rect l="l" t="t" r="r" b="b"/>
            <a:pathLst>
              <a:path w="9197838" h="2754195">
                <a:moveTo>
                  <a:pt x="0" y="0"/>
                </a:moveTo>
                <a:lnTo>
                  <a:pt x="9197838" y="0"/>
                </a:lnTo>
                <a:lnTo>
                  <a:pt x="9197838" y="2754195"/>
                </a:lnTo>
                <a:lnTo>
                  <a:pt x="0" y="275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4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27195" y="923925"/>
            <a:ext cx="2633610" cy="95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2967" y="2516471"/>
            <a:ext cx="7178411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To evaluate the importance of domain variety in ML training, we first compared the rprediction results of the RF for each class on different sets of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967" y="4388485"/>
            <a:ext cx="7178411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detecting every class, the </a:t>
            </a: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RF witnessed an increased performance in all evaluation metrics.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6056" y="6456480"/>
            <a:ext cx="6353244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Similarly, when concluding the overall performance of the model, we also noticed that the domain variety </a:t>
            </a: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significantly boosted the model’s performance, up to around 90%</a:t>
            </a: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 for all metrics after weighted averaging.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8990446" y="2943666"/>
            <a:ext cx="8268854" cy="2391482"/>
          </a:xfrm>
          <a:custGeom>
            <a:avLst/>
            <a:gdLst/>
            <a:ahLst/>
            <a:cxnLst/>
            <a:rect l="l" t="t" r="r" b="b"/>
            <a:pathLst>
              <a:path w="8268854" h="2391482">
                <a:moveTo>
                  <a:pt x="0" y="0"/>
                </a:moveTo>
                <a:lnTo>
                  <a:pt x="8268854" y="0"/>
                </a:lnTo>
                <a:lnTo>
                  <a:pt x="8268854" y="2391482"/>
                </a:lnTo>
                <a:lnTo>
                  <a:pt x="0" y="2391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90446" y="6398367"/>
            <a:ext cx="8268854" cy="2209631"/>
          </a:xfrm>
          <a:custGeom>
            <a:avLst/>
            <a:gdLst/>
            <a:ahLst/>
            <a:cxnLst/>
            <a:rect l="l" t="t" r="r" b="b"/>
            <a:pathLst>
              <a:path w="8268854" h="2209631">
                <a:moveTo>
                  <a:pt x="0" y="0"/>
                </a:moveTo>
                <a:lnTo>
                  <a:pt x="8268854" y="0"/>
                </a:lnTo>
                <a:lnTo>
                  <a:pt x="8268854" y="2209631"/>
                </a:lnTo>
                <a:lnTo>
                  <a:pt x="0" y="220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27195" y="923925"/>
            <a:ext cx="2829190" cy="95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4116" y="2687893"/>
            <a:ext cx="7178411" cy="592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analyzing the prediction results for each class, we noticed that the benchmark </a:t>
            </a: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RF has superior performance in most cases</a:t>
            </a: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Surprisingly, </a:t>
            </a: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kNN was the best in classifying class 2, the most minored class</a:t>
            </a: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. This might be because the statistics for class-2 instances were closely related to each other and clearly different from the other classes, so the neighbor searching was more efficient.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Regarding the overall results, </a:t>
            </a: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the RF classifier achieved the best performance.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028700" y="2395012"/>
            <a:ext cx="5872836" cy="3293179"/>
          </a:xfrm>
          <a:custGeom>
            <a:avLst/>
            <a:gdLst/>
            <a:ahLst/>
            <a:cxnLst/>
            <a:rect l="l" t="t" r="r" b="b"/>
            <a:pathLst>
              <a:path w="5872836" h="3293179">
                <a:moveTo>
                  <a:pt x="0" y="0"/>
                </a:moveTo>
                <a:lnTo>
                  <a:pt x="5872836" y="0"/>
                </a:lnTo>
                <a:lnTo>
                  <a:pt x="5872836" y="3293179"/>
                </a:lnTo>
                <a:lnTo>
                  <a:pt x="0" y="329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62194" y="2395012"/>
            <a:ext cx="5872836" cy="3293179"/>
          </a:xfrm>
          <a:custGeom>
            <a:avLst/>
            <a:gdLst/>
            <a:ahLst/>
            <a:cxnLst/>
            <a:rect l="l" t="t" r="r" b="b"/>
            <a:pathLst>
              <a:path w="5872836" h="3293179">
                <a:moveTo>
                  <a:pt x="0" y="0"/>
                </a:moveTo>
                <a:lnTo>
                  <a:pt x="5872836" y="0"/>
                </a:lnTo>
                <a:lnTo>
                  <a:pt x="5872836" y="3293179"/>
                </a:lnTo>
                <a:lnTo>
                  <a:pt x="0" y="3293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6061383"/>
            <a:ext cx="5701169" cy="3196917"/>
          </a:xfrm>
          <a:custGeom>
            <a:avLst/>
            <a:gdLst/>
            <a:ahLst/>
            <a:cxnLst/>
            <a:rect l="l" t="t" r="r" b="b"/>
            <a:pathLst>
              <a:path w="5701169" h="3196917">
                <a:moveTo>
                  <a:pt x="0" y="0"/>
                </a:moveTo>
                <a:lnTo>
                  <a:pt x="5701169" y="0"/>
                </a:lnTo>
                <a:lnTo>
                  <a:pt x="5701169" y="3196917"/>
                </a:lnTo>
                <a:lnTo>
                  <a:pt x="0" y="3196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27195" y="923925"/>
            <a:ext cx="2805007" cy="95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Phase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92230" y="2347387"/>
            <a:ext cx="3567070" cy="277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0"/>
              </a:lnSpc>
            </a:pPr>
            <a:r>
              <a:rPr lang="en-US" sz="2635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all classes, MMSE Score and Normalized Whole Brain Volume (nWBV) are the 2 features that have the biggest impact on the model’s decision-making.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62194" y="6013758"/>
            <a:ext cx="9897106" cy="319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Higher MMSE score and nWBV tend to lead the model classify a subject as non-demented (class 0). Contrariwise, middle or low MMSE and nWBV leads to the classification of class 1 or 2. Educational level (EDUC), while having less impact, also imposes the same pattern. </a:t>
            </a:r>
          </a:p>
          <a:p>
            <a:pPr algn="just">
              <a:lnSpc>
                <a:spcPts val="1960"/>
              </a:lnSpc>
              <a:spcBef>
                <a:spcPct val="0"/>
              </a:spcBef>
            </a:pPr>
            <a:endParaRPr lang="en-US" sz="2799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These tendencies in model’s decision-making align with the ground truths used in dementia prediction.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166596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783539" y="4315629"/>
            <a:ext cx="11824408" cy="148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12"/>
              </a:lnSpc>
              <a:spcBef>
                <a:spcPct val="0"/>
              </a:spcBef>
            </a:pPr>
            <a:r>
              <a:rPr lang="en-US" sz="858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Challenges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144000" y="2491760"/>
            <a:ext cx="1028340" cy="1028340"/>
            <a:chOff x="0" y="0"/>
            <a:chExt cx="1371120" cy="137112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4700335"/>
            <a:ext cx="1028340" cy="1028340"/>
            <a:chOff x="0" y="0"/>
            <a:chExt cx="1371120" cy="13711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784340" y="4954790"/>
            <a:ext cx="4404952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Class imbalance handling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84340" y="6771471"/>
            <a:ext cx="4438025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Literature search to intepret experiment results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144000" y="6766900"/>
            <a:ext cx="1028340" cy="1028340"/>
            <a:chOff x="0" y="0"/>
            <a:chExt cx="1371120" cy="137112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784340" y="2498565"/>
            <a:ext cx="4438025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Gap identifying in existing knowledge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827224" y="2732582"/>
            <a:ext cx="11824408" cy="95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Conclusions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827224" y="4827055"/>
            <a:ext cx="1028340" cy="1028340"/>
            <a:chOff x="0" y="0"/>
            <a:chExt cx="1371120" cy="137112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69524" y="4827055"/>
            <a:ext cx="1028340" cy="1028340"/>
            <a:chOff x="0" y="0"/>
            <a:chExt cx="1371120" cy="13711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27224" y="6157344"/>
            <a:ext cx="4404952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Domain variety boosts prediction results, gaining the RF 90% accuracy and over 80% in other metrics.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4987" y="6157344"/>
            <a:ext cx="4438025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RF is the best performing model with the highest score in most metrics, followed by XGBoost.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967288" y="4827055"/>
            <a:ext cx="1028340" cy="1028340"/>
            <a:chOff x="0" y="0"/>
            <a:chExt cx="1371120" cy="137112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058338" y="6157344"/>
            <a:ext cx="4438025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The SHAP analysis implies that the model’s decision-making aligns with ground truth about dementia risk.</a:t>
            </a:r>
          </a:p>
        </p:txBody>
      </p:sp>
      <p:sp>
        <p:nvSpPr>
          <p:cNvPr id="28" name="Freeform 28"/>
          <p:cNvSpPr/>
          <p:nvPr/>
        </p:nvSpPr>
        <p:spPr>
          <a:xfrm rot="-8378249">
            <a:off x="11360085" y="2122780"/>
            <a:ext cx="5389795" cy="2652629"/>
          </a:xfrm>
          <a:custGeom>
            <a:avLst/>
            <a:gdLst/>
            <a:ahLst/>
            <a:cxnLst/>
            <a:rect l="l" t="t" r="r" b="b"/>
            <a:pathLst>
              <a:path w="5389795" h="2652629">
                <a:moveTo>
                  <a:pt x="0" y="0"/>
                </a:moveTo>
                <a:lnTo>
                  <a:pt x="5389795" y="0"/>
                </a:lnTo>
                <a:lnTo>
                  <a:pt x="5389795" y="2652629"/>
                </a:lnTo>
                <a:lnTo>
                  <a:pt x="0" y="2652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4089611" y="2265918"/>
            <a:ext cx="10108777" cy="148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12"/>
              </a:lnSpc>
              <a:spcBef>
                <a:spcPct val="0"/>
              </a:spcBef>
            </a:pPr>
            <a:r>
              <a:rPr lang="en-US" sz="858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Future Directions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050767" y="4827055"/>
            <a:ext cx="1028340" cy="1028340"/>
            <a:chOff x="0" y="0"/>
            <a:chExt cx="1371120" cy="137112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45205" y="4827055"/>
            <a:ext cx="1028340" cy="1028340"/>
            <a:chOff x="0" y="0"/>
            <a:chExt cx="1371120" cy="137112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50767" y="6157344"/>
            <a:ext cx="4077688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Apply additional methods for handling the class imbalance: SMOTE, Undersampling, Oversampling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00669" y="6157344"/>
            <a:ext cx="4438025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Develop into a longitudinal study: integrate progression prediction with disease classification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404318" y="4827055"/>
            <a:ext cx="1028340" cy="1028340"/>
            <a:chOff x="0" y="0"/>
            <a:chExt cx="1371120" cy="137112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371120" cy="137112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70201" y="102418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03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404318" y="6157344"/>
            <a:ext cx="4438025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Combine multi-domain and multimodal data: predict on statistical data, natural language, and brain scans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3471444" y="1858803"/>
            <a:ext cx="3490725" cy="4102440"/>
          </a:xfrm>
          <a:custGeom>
            <a:avLst/>
            <a:gdLst/>
            <a:ahLst/>
            <a:cxnLst/>
            <a:rect l="l" t="t" r="r" b="b"/>
            <a:pathLst>
              <a:path w="3490725" h="4102440">
                <a:moveTo>
                  <a:pt x="0" y="0"/>
                </a:moveTo>
                <a:lnTo>
                  <a:pt x="3490725" y="0"/>
                </a:lnTo>
                <a:lnTo>
                  <a:pt x="3490725" y="4102440"/>
                </a:lnTo>
                <a:lnTo>
                  <a:pt x="0" y="4102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4" t="-4432" r="-16589" b="-5864"/>
            </a:stretch>
          </a:blipFill>
        </p:spPr>
      </p:sp>
      <p:sp>
        <p:nvSpPr>
          <p:cNvPr id="10" name="Freeform 10"/>
          <p:cNvSpPr/>
          <p:nvPr/>
        </p:nvSpPr>
        <p:spPr>
          <a:xfrm rot="-3878630">
            <a:off x="4342326" y="1471233"/>
            <a:ext cx="2034541" cy="1667625"/>
          </a:xfrm>
          <a:custGeom>
            <a:avLst/>
            <a:gdLst/>
            <a:ahLst/>
            <a:cxnLst/>
            <a:rect l="l" t="t" r="r" b="b"/>
            <a:pathLst>
              <a:path w="2034541" h="1667625">
                <a:moveTo>
                  <a:pt x="0" y="0"/>
                </a:moveTo>
                <a:lnTo>
                  <a:pt x="2034541" y="0"/>
                </a:lnTo>
                <a:lnTo>
                  <a:pt x="2034541" y="1667624"/>
                </a:lnTo>
                <a:lnTo>
                  <a:pt x="0" y="1667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19178" y="6467075"/>
            <a:ext cx="4242992" cy="2681983"/>
          </a:xfrm>
          <a:custGeom>
            <a:avLst/>
            <a:gdLst/>
            <a:ahLst/>
            <a:cxnLst/>
            <a:rect l="l" t="t" r="r" b="b"/>
            <a:pathLst>
              <a:path w="4242992" h="2681983">
                <a:moveTo>
                  <a:pt x="0" y="0"/>
                </a:moveTo>
                <a:lnTo>
                  <a:pt x="4242991" y="0"/>
                </a:lnTo>
                <a:lnTo>
                  <a:pt x="4242991" y="2681983"/>
                </a:lnTo>
                <a:lnTo>
                  <a:pt x="0" y="2681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04" t="-21252" r="-5503" b="-2339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18086" y="3118717"/>
            <a:ext cx="8374502" cy="365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Thank</a:t>
            </a:r>
          </a:p>
          <a:p>
            <a:pPr algn="ctr">
              <a:lnSpc>
                <a:spcPts val="13959"/>
              </a:lnSpc>
            </a:pPr>
            <a:r>
              <a:rPr lang="en-US" sz="141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you!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81882" y="1858803"/>
            <a:ext cx="3502854" cy="6816969"/>
          </a:xfrm>
          <a:custGeom>
            <a:avLst/>
            <a:gdLst/>
            <a:ahLst/>
            <a:cxnLst/>
            <a:rect l="l" t="t" r="r" b="b"/>
            <a:pathLst>
              <a:path w="3502854" h="6816969">
                <a:moveTo>
                  <a:pt x="0" y="0"/>
                </a:moveTo>
                <a:lnTo>
                  <a:pt x="3502854" y="0"/>
                </a:lnTo>
                <a:lnTo>
                  <a:pt x="3502854" y="6816969"/>
                </a:lnTo>
                <a:lnTo>
                  <a:pt x="0" y="6816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025787">
            <a:off x="10195987" y="1460182"/>
            <a:ext cx="2972937" cy="1463154"/>
          </a:xfrm>
          <a:custGeom>
            <a:avLst/>
            <a:gdLst/>
            <a:ahLst/>
            <a:cxnLst/>
            <a:rect l="l" t="t" r="r" b="b"/>
            <a:pathLst>
              <a:path w="2972937" h="1463154">
                <a:moveTo>
                  <a:pt x="0" y="0"/>
                </a:moveTo>
                <a:lnTo>
                  <a:pt x="2972937" y="0"/>
                </a:lnTo>
                <a:lnTo>
                  <a:pt x="2972937" y="1463153"/>
                </a:lnTo>
                <a:lnTo>
                  <a:pt x="0" y="14631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52173" y="6929670"/>
            <a:ext cx="770632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 you have any questions?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48722" y="7760441"/>
            <a:ext cx="5513231" cy="42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459" b="1">
                <a:solidFill>
                  <a:srgbClr val="FFFC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ngotuananh10906@gmail.com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8319072" y="2013287"/>
            <a:ext cx="36703" cy="5872485"/>
          </a:xfrm>
          <a:custGeom>
            <a:avLst/>
            <a:gdLst/>
            <a:ahLst/>
            <a:cxnLst/>
            <a:rect l="l" t="t" r="r" b="b"/>
            <a:pathLst>
              <a:path w="36703" h="5872485">
                <a:moveTo>
                  <a:pt x="0" y="0"/>
                </a:moveTo>
                <a:lnTo>
                  <a:pt x="36703" y="0"/>
                </a:lnTo>
                <a:lnTo>
                  <a:pt x="36703" y="5872485"/>
                </a:lnTo>
                <a:lnTo>
                  <a:pt x="0" y="5872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78407" y="4244878"/>
            <a:ext cx="4561205" cy="141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0"/>
              </a:lnSpc>
            </a:pPr>
            <a:r>
              <a:rPr lang="en-US" sz="8800" b="1" dirty="0">
                <a:solidFill>
                  <a:srgbClr val="261310"/>
                </a:solidFill>
                <a:latin typeface="Grand Cru S Medium"/>
                <a:ea typeface="Grand Cru S Medium"/>
                <a:cs typeface="Grand Cru S Medium"/>
                <a:sym typeface="Grand Cru S Medium"/>
              </a:rPr>
              <a:t>Agenda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35235" y="1567495"/>
            <a:ext cx="7324065" cy="1040410"/>
            <a:chOff x="0" y="0"/>
            <a:chExt cx="9765421" cy="138721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87213" cy="138721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DBD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240">
                    <a:solidFill>
                      <a:srgbClr val="322F2A"/>
                    </a:solidFill>
                    <a:latin typeface="Nunito"/>
                    <a:ea typeface="Nunito"/>
                    <a:cs typeface="Nunito"/>
                    <a:sym typeface="Nunito"/>
                  </a:rPr>
                  <a:t>01</a:t>
                </a: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78250" y="353670"/>
              <a:ext cx="788717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Introduction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35235" y="2998430"/>
            <a:ext cx="7324065" cy="1040410"/>
            <a:chOff x="0" y="0"/>
            <a:chExt cx="9765421" cy="138721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387213" cy="138721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CF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240">
                    <a:solidFill>
                      <a:srgbClr val="322F2A"/>
                    </a:solidFill>
                    <a:latin typeface="Nunito"/>
                    <a:ea typeface="Nunito"/>
                    <a:cs typeface="Nunito"/>
                    <a:sym typeface="Nunito"/>
                  </a:rPr>
                  <a:t>02</a:t>
                </a: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878250" y="353670"/>
              <a:ext cx="788717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Materials and Methods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35235" y="4429324"/>
            <a:ext cx="7324065" cy="1040410"/>
            <a:chOff x="0" y="0"/>
            <a:chExt cx="9765421" cy="138721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387213" cy="138721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DBD3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240">
                    <a:solidFill>
                      <a:srgbClr val="322F2A"/>
                    </a:solidFill>
                    <a:latin typeface="Nunito"/>
                    <a:ea typeface="Nunito"/>
                    <a:cs typeface="Nunito"/>
                    <a:sym typeface="Nunito"/>
                  </a:rPr>
                  <a:t>03</a:t>
                </a: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878250" y="353670"/>
              <a:ext cx="788717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Main Findings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35235" y="5860259"/>
            <a:ext cx="7324065" cy="1040410"/>
            <a:chOff x="0" y="0"/>
            <a:chExt cx="9765421" cy="138721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387213" cy="138721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CF3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240">
                    <a:solidFill>
                      <a:srgbClr val="322F2A"/>
                    </a:solidFill>
                    <a:latin typeface="Nunito"/>
                    <a:ea typeface="Nunito"/>
                    <a:cs typeface="Nunito"/>
                    <a:sym typeface="Nunito"/>
                  </a:rPr>
                  <a:t>04</a:t>
                </a: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878250" y="353670"/>
              <a:ext cx="788717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Challenges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35235" y="7291194"/>
            <a:ext cx="7324065" cy="1040410"/>
            <a:chOff x="0" y="0"/>
            <a:chExt cx="9765421" cy="138721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387213" cy="1387213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DBD3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240">
                    <a:solidFill>
                      <a:srgbClr val="322F2A"/>
                    </a:solidFill>
                    <a:latin typeface="Nunito"/>
                    <a:ea typeface="Nunito"/>
                    <a:cs typeface="Nunito"/>
                    <a:sym typeface="Nunito"/>
                  </a:rPr>
                  <a:t>05</a:t>
                </a: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878250" y="353670"/>
              <a:ext cx="7887171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>
                  <a:solidFill>
                    <a:srgbClr val="322F2A"/>
                  </a:solidFill>
                  <a:latin typeface="Nunito"/>
                  <a:ea typeface="Nunito"/>
                  <a:cs typeface="Nunito"/>
                  <a:sym typeface="Nunito"/>
                </a:rPr>
                <a:t>Future Directions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094425" y="2196346"/>
            <a:ext cx="8045237" cy="133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1"/>
              </a:lnSpc>
            </a:pPr>
            <a:r>
              <a:rPr lang="en-US" sz="8799" b="1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4425" y="4147473"/>
            <a:ext cx="7471661" cy="409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Dementia</a:t>
            </a:r>
            <a:r>
              <a:rPr lang="en-US" sz="26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: diseases and medical conditions that affect the human brain and cause increasingly serious effects on patients’ physical, cognitive, and emotional health.</a:t>
            </a:r>
          </a:p>
          <a:p>
            <a:pPr algn="just">
              <a:lnSpc>
                <a:spcPts val="3640"/>
              </a:lnSpc>
            </a:pPr>
            <a:endParaRPr lang="en-US" sz="2600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2019, the global annual societal costs of dementia were estimated at $1313.4 billion, including direct medical expenses (16%). Several dementia-related diseases, namely Alzheimer’s Disease, Parkinson’s Disease, and Huntington's Disease, are incurable and irreversible.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0751056" y="7058656"/>
            <a:ext cx="5771158" cy="1185202"/>
          </a:xfrm>
          <a:custGeom>
            <a:avLst/>
            <a:gdLst/>
            <a:ahLst/>
            <a:cxnLst/>
            <a:rect l="l" t="t" r="r" b="b"/>
            <a:pathLst>
              <a:path w="5771158" h="1185202">
                <a:moveTo>
                  <a:pt x="0" y="0"/>
                </a:moveTo>
                <a:lnTo>
                  <a:pt x="5771158" y="0"/>
                </a:lnTo>
                <a:lnTo>
                  <a:pt x="5771158" y="1185202"/>
                </a:lnTo>
                <a:lnTo>
                  <a:pt x="0" y="1185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1056" y="4549764"/>
            <a:ext cx="2231581" cy="2002410"/>
          </a:xfrm>
          <a:custGeom>
            <a:avLst/>
            <a:gdLst/>
            <a:ahLst/>
            <a:cxnLst/>
            <a:rect l="l" t="t" r="r" b="b"/>
            <a:pathLst>
              <a:path w="2231581" h="2002410">
                <a:moveTo>
                  <a:pt x="0" y="0"/>
                </a:moveTo>
                <a:lnTo>
                  <a:pt x="2231581" y="0"/>
                </a:lnTo>
                <a:lnTo>
                  <a:pt x="2231581" y="2002410"/>
                </a:lnTo>
                <a:lnTo>
                  <a:pt x="0" y="2002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56636" y="2476854"/>
            <a:ext cx="3508913" cy="4075320"/>
          </a:xfrm>
          <a:custGeom>
            <a:avLst/>
            <a:gdLst/>
            <a:ahLst/>
            <a:cxnLst/>
            <a:rect l="l" t="t" r="r" b="b"/>
            <a:pathLst>
              <a:path w="3508913" h="4075320">
                <a:moveTo>
                  <a:pt x="0" y="0"/>
                </a:moveTo>
                <a:lnTo>
                  <a:pt x="3508913" y="0"/>
                </a:lnTo>
                <a:lnTo>
                  <a:pt x="3508913" y="4075320"/>
                </a:lnTo>
                <a:lnTo>
                  <a:pt x="0" y="4075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893083" y="3402583"/>
            <a:ext cx="10501834" cy="1332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1"/>
              </a:lnSpc>
            </a:pPr>
            <a:r>
              <a:rPr lang="en-US" sz="8799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Introduction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-1511906" y="4415334"/>
            <a:ext cx="7091386" cy="1456332"/>
          </a:xfrm>
          <a:custGeom>
            <a:avLst/>
            <a:gdLst/>
            <a:ahLst/>
            <a:cxnLst/>
            <a:rect l="l" t="t" r="r" b="b"/>
            <a:pathLst>
              <a:path w="7091386" h="1456332">
                <a:moveTo>
                  <a:pt x="0" y="0"/>
                </a:moveTo>
                <a:lnTo>
                  <a:pt x="7091386" y="0"/>
                </a:lnTo>
                <a:lnTo>
                  <a:pt x="7091386" y="1456332"/>
                </a:lnTo>
                <a:lnTo>
                  <a:pt x="0" y="145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2612002" y="4415334"/>
            <a:ext cx="7091386" cy="1456332"/>
          </a:xfrm>
          <a:custGeom>
            <a:avLst/>
            <a:gdLst/>
            <a:ahLst/>
            <a:cxnLst/>
            <a:rect l="l" t="t" r="r" b="b"/>
            <a:pathLst>
              <a:path w="7091386" h="1456332">
                <a:moveTo>
                  <a:pt x="0" y="0"/>
                </a:moveTo>
                <a:lnTo>
                  <a:pt x="7091386" y="0"/>
                </a:lnTo>
                <a:lnTo>
                  <a:pt x="7091386" y="1456332"/>
                </a:lnTo>
                <a:lnTo>
                  <a:pt x="0" y="145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893083" y="5057775"/>
            <a:ext cx="10501834" cy="249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0"/>
              </a:lnSpc>
            </a:pPr>
            <a:r>
              <a:rPr lang="en-US" sz="26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Regardless of constant advancements, automatic AI-powered predictive tools have not received considerable implementation in real-time contexts. The main reasons for this include: </a:t>
            </a:r>
            <a:r>
              <a:rPr lang="en-US" sz="260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the limited range of factors</a:t>
            </a:r>
            <a:r>
              <a:rPr lang="en-US" sz="26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 considered by the models in predicting dementia and the </a:t>
            </a:r>
            <a:r>
              <a:rPr lang="en-US" sz="260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lack of interpretability</a:t>
            </a:r>
            <a:r>
              <a:rPr lang="en-US" sz="260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, or unclear rationale behind their decisions.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9392102" y="1796328"/>
            <a:ext cx="6731770" cy="25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9"/>
              </a:lnSpc>
            </a:pPr>
            <a:r>
              <a:rPr lang="en-US" sz="8324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The</a:t>
            </a:r>
          </a:p>
          <a:p>
            <a:pPr algn="l">
              <a:lnSpc>
                <a:spcPts val="9739"/>
              </a:lnSpc>
            </a:pPr>
            <a:r>
              <a:rPr lang="en-US" sz="8324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research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59543" y="1102855"/>
            <a:ext cx="7321039" cy="8155445"/>
          </a:xfrm>
          <a:custGeom>
            <a:avLst/>
            <a:gdLst/>
            <a:ahLst/>
            <a:cxnLst/>
            <a:rect l="l" t="t" r="r" b="b"/>
            <a:pathLst>
              <a:path w="7321039" h="8155445">
                <a:moveTo>
                  <a:pt x="0" y="0"/>
                </a:moveTo>
                <a:lnTo>
                  <a:pt x="7321039" y="0"/>
                </a:lnTo>
                <a:lnTo>
                  <a:pt x="7321039" y="8155445"/>
                </a:lnTo>
                <a:lnTo>
                  <a:pt x="0" y="815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85" t="-41941" r="-11048" b="-23862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392102" y="4527797"/>
            <a:ext cx="7360663" cy="1305560"/>
            <a:chOff x="0" y="0"/>
            <a:chExt cx="9814217" cy="174074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18440"/>
              <a:ext cx="1371120" cy="137112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70201" y="320859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61420" y="-47625"/>
              <a:ext cx="8052797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6131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Demonstrate the superiority of Machine Learning models in detecting dementia when trained on multi-domain data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92102" y="6240269"/>
            <a:ext cx="7360663" cy="1305560"/>
            <a:chOff x="0" y="0"/>
            <a:chExt cx="9814217" cy="174074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269240"/>
              <a:ext cx="1371120" cy="137112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0201" y="371659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761420" y="-47625"/>
              <a:ext cx="8052797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6131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Identify an optimal model among 4 ML models for classification on a multi-domain dataset with class imbalance.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1844947">
            <a:off x="15383314" y="1851682"/>
            <a:ext cx="1984871" cy="1626913"/>
          </a:xfrm>
          <a:custGeom>
            <a:avLst/>
            <a:gdLst/>
            <a:ahLst/>
            <a:cxnLst/>
            <a:rect l="l" t="t" r="r" b="b"/>
            <a:pathLst>
              <a:path w="1984871" h="1626913">
                <a:moveTo>
                  <a:pt x="0" y="0"/>
                </a:moveTo>
                <a:lnTo>
                  <a:pt x="1984871" y="0"/>
                </a:lnTo>
                <a:lnTo>
                  <a:pt x="1984871" y="1626912"/>
                </a:lnTo>
                <a:lnTo>
                  <a:pt x="0" y="1626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693596">
            <a:off x="13961439" y="1326641"/>
            <a:ext cx="1814864" cy="1487565"/>
          </a:xfrm>
          <a:custGeom>
            <a:avLst/>
            <a:gdLst/>
            <a:ahLst/>
            <a:cxnLst/>
            <a:rect l="l" t="t" r="r" b="b"/>
            <a:pathLst>
              <a:path w="1814864" h="1487565">
                <a:moveTo>
                  <a:pt x="0" y="0"/>
                </a:moveTo>
                <a:lnTo>
                  <a:pt x="1814864" y="0"/>
                </a:lnTo>
                <a:lnTo>
                  <a:pt x="1814864" y="1487565"/>
                </a:lnTo>
                <a:lnTo>
                  <a:pt x="0" y="148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392102" y="7952740"/>
            <a:ext cx="7360663" cy="1305560"/>
            <a:chOff x="0" y="0"/>
            <a:chExt cx="9814217" cy="1740747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269240"/>
              <a:ext cx="1371120" cy="1371120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38100" y="-9525"/>
                <a:ext cx="7366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70201" y="371659"/>
              <a:ext cx="1230718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 b="1">
                  <a:solidFill>
                    <a:srgbClr val="261310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61420" y="-47625"/>
              <a:ext cx="8052797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6131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Apply Explainable AI (XAI) to interepret the contribution of each feature to the best model’s decision.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105713" y="1517234"/>
            <a:ext cx="5447424" cy="7252532"/>
            <a:chOff x="0" y="0"/>
            <a:chExt cx="3663950" cy="487807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t="-6086" b="-608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195759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950668" y="2117283"/>
            <a:ext cx="8343950" cy="13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83"/>
              </a:lnSpc>
            </a:pPr>
            <a:r>
              <a:rPr lang="en-US" sz="832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50668" y="5821229"/>
            <a:ext cx="8343950" cy="294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The dataset used for this study is the adapted version of the Open Access Series of Imaging Studies 2 (OASIS-2), which records the dementia prediction of 150 patients in 3 to 4 visits.. This adapted version excludes neuroimaging from the original dataset and increases its size by treating each visit as a seperate instance without their ID.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0668" y="4407432"/>
            <a:ext cx="8343950" cy="88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2494764" y="1297511"/>
            <a:ext cx="3952471" cy="7691978"/>
          </a:xfrm>
          <a:custGeom>
            <a:avLst/>
            <a:gdLst/>
            <a:ahLst/>
            <a:cxnLst/>
            <a:rect l="l" t="t" r="r" b="b"/>
            <a:pathLst>
              <a:path w="3952471" h="7691978">
                <a:moveTo>
                  <a:pt x="0" y="0"/>
                </a:moveTo>
                <a:lnTo>
                  <a:pt x="3952472" y="0"/>
                </a:lnTo>
                <a:lnTo>
                  <a:pt x="3952472" y="7691978"/>
                </a:lnTo>
                <a:lnTo>
                  <a:pt x="0" y="7691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17322" y="2846504"/>
            <a:ext cx="8343950" cy="88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Evaluation Metrics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7322" y="3893069"/>
            <a:ext cx="8812478" cy="245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Accuracy 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Precision: How accurate the prediction of the model for a class is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Recall: How well the model captures all instances of a class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F1-Score: Harmonious average between Recall and Precision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94982" y="6505952"/>
            <a:ext cx="8634817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6"/>
              </a:lnSpc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To finalize the general prediction results based on the results of each class, we applied macro averaging and weighted averaging.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9126872" y="2633476"/>
            <a:ext cx="34256" cy="5872485"/>
          </a:xfrm>
          <a:custGeom>
            <a:avLst/>
            <a:gdLst/>
            <a:ahLst/>
            <a:cxnLst/>
            <a:rect l="l" t="t" r="r" b="b"/>
            <a:pathLst>
              <a:path w="34256" h="5872485">
                <a:moveTo>
                  <a:pt x="0" y="0"/>
                </a:moveTo>
                <a:lnTo>
                  <a:pt x="34256" y="0"/>
                </a:lnTo>
                <a:lnTo>
                  <a:pt x="34256" y="5872485"/>
                </a:lnTo>
                <a:lnTo>
                  <a:pt x="0" y="5872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66118" y="1454918"/>
            <a:ext cx="6321507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5495" y="2957655"/>
            <a:ext cx="3074340" cy="5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32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Single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80503" y="2957655"/>
            <a:ext cx="3719407" cy="512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32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Ensemble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2214" y="3664347"/>
            <a:ext cx="7362683" cy="195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K-Nearest-Neighbor (KNN): 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Classify an instance based on the most-occuring class within k neighbor instances. 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this study: GridSearchCV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051816"/>
            <a:ext cx="7536197" cy="1957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Support Vector Machine (SVM):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Group/Split instances while balancing between accuracy and sensitivity to outliers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this study: RBF  Kernel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18398" y="3680863"/>
            <a:ext cx="7540902" cy="146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Random Forest Classifier (RF): 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An ensemble of multiple Decision Trees trained on different subsets of a dataset.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18398" y="5353050"/>
            <a:ext cx="7540902" cy="245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Extreme Gradient Boosting (XGB): </a:t>
            </a:r>
          </a:p>
          <a:p>
            <a:pPr marL="602546" lvl="1" indent="-301273" algn="just">
              <a:lnSpc>
                <a:spcPts val="3907"/>
              </a:lnSpc>
              <a:buFont typeface="Arial"/>
              <a:buChar char="•"/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Also an ensemble of Decision Trees but the trees are trained one after another to minimize the prediction loss.</a:t>
            </a:r>
          </a:p>
          <a:p>
            <a:pPr algn="just">
              <a:lnSpc>
                <a:spcPts val="3907"/>
              </a:lnSpc>
            </a:pPr>
            <a:endParaRPr lang="en-US" sz="2790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18398" y="7546456"/>
            <a:ext cx="7540902" cy="47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In this study: Ensemble models tackle class imbalance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984344" y="2240009"/>
            <a:ext cx="5566145" cy="1950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Results Interpretation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4344" y="4957507"/>
            <a:ext cx="8215624" cy="344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7"/>
              </a:lnSpc>
            </a:pP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After identifying the best-performing model, we applied SHAP - an Explainable AI (xAI) technique to interpret the importance of each feature in the models’ classification. </a:t>
            </a:r>
          </a:p>
          <a:p>
            <a:pPr algn="l">
              <a:lnSpc>
                <a:spcPts val="3907"/>
              </a:lnSpc>
            </a:pPr>
            <a:endParaRPr lang="en-US" sz="2790">
              <a:solidFill>
                <a:srgbClr val="26131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>
              <a:lnSpc>
                <a:spcPts val="3907"/>
              </a:lnSpc>
            </a:pPr>
            <a:r>
              <a:rPr lang="en-US" sz="2790" b="1">
                <a:solidFill>
                  <a:srgbClr val="261310"/>
                </a:solidFill>
                <a:latin typeface="EB Garamond Semi-Bold"/>
                <a:ea typeface="EB Garamond Semi-Bold"/>
                <a:cs typeface="EB Garamond Semi-Bold"/>
                <a:sym typeface="EB Garamond Semi-Bold"/>
              </a:rPr>
              <a:t>SHAP</a:t>
            </a:r>
            <a:r>
              <a:rPr lang="en-US" sz="2790">
                <a:solidFill>
                  <a:srgbClr val="261310"/>
                </a:solidFill>
                <a:latin typeface="EB Garamond"/>
                <a:ea typeface="EB Garamond"/>
                <a:cs typeface="EB Garamond"/>
                <a:sym typeface="EB Garamond"/>
              </a:rPr>
              <a:t>: quantifying the contribution of a feature through the difference in prediction results (probability distribution of a class) with and without that feature in the dataset.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5135" y="1776668"/>
            <a:ext cx="7520220" cy="72513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979</Words>
  <Application>Microsoft Office PowerPoint</Application>
  <PresentationFormat>Custom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Glacial Indifference</vt:lpstr>
      <vt:lpstr>Grand Cru S Bold</vt:lpstr>
      <vt:lpstr>29LT Adir Semi-Bold</vt:lpstr>
      <vt:lpstr>EB Garamond Semi-Bold</vt:lpstr>
      <vt:lpstr>EB Garamond</vt:lpstr>
      <vt:lpstr>Glacial Indifference Bold</vt:lpstr>
      <vt:lpstr>Arial</vt:lpstr>
      <vt:lpstr>Grand Cru S Medium</vt:lpstr>
      <vt:lpstr>Calibri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Green Illustrative Science Project Presentation</dc:title>
  <cp:lastModifiedBy>Anh Ngo</cp:lastModifiedBy>
  <cp:revision>2</cp:revision>
  <dcterms:created xsi:type="dcterms:W3CDTF">2006-08-16T00:00:00Z</dcterms:created>
  <dcterms:modified xsi:type="dcterms:W3CDTF">2024-09-09T00:25:21Z</dcterms:modified>
  <dc:identifier>DAGPIUT7Sq0</dc:identifier>
</cp:coreProperties>
</file>